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Blanka" panose="020B0604020202020204" charset="0"/>
      <p:regular r:id="rId9"/>
    </p:embeddedFont>
    <p:embeddedFont>
      <p:font typeface="Times New Roman Bold" panose="02020803070505020304" pitchFamily="18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6A9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48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4.jp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7.jpeg"/><Relationship Id="rId7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rijesh-M/Smart-Policing-Using-AI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ieeexplore.ieee.org/abstract/document/9452878/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tandfonline.com/doi/full/10.1080/13600834.2021.1994220" TargetMode="External"/><Relationship Id="rId5" Type="http://schemas.openxmlformats.org/officeDocument/2006/relationships/hyperlink" Target="https://www.jcbi.org/index.php/Main/article/view/294" TargetMode="External"/><Relationship Id="rId4" Type="http://schemas.openxmlformats.org/officeDocument/2006/relationships/hyperlink" Target="https://scholar.google.com/scholar?hl=en&amp;as_sdt=0%2C5&amp;q=Smart+Policing+System+Using+AI+%26+Facial+Recognition&amp;btnG=" TargetMode="External"/><Relationship Id="rId9" Type="http://schemas.openxmlformats.org/officeDocument/2006/relationships/hyperlink" Target="https://github.com/Arnav7418/Smart-Police-Assistanc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09058" y="-1102676"/>
            <a:ext cx="4478942" cy="4478942"/>
          </a:xfrm>
          <a:custGeom>
            <a:avLst/>
            <a:gdLst/>
            <a:ahLst/>
            <a:cxnLst/>
            <a:rect l="l" t="t" r="r" b="b"/>
            <a:pathLst>
              <a:path w="4478942" h="4478942">
                <a:moveTo>
                  <a:pt x="0" y="0"/>
                </a:moveTo>
                <a:lnTo>
                  <a:pt x="4478942" y="0"/>
                </a:lnTo>
                <a:lnTo>
                  <a:pt x="4478942" y="4478942"/>
                </a:lnTo>
                <a:lnTo>
                  <a:pt x="0" y="44789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831880" y="397531"/>
            <a:ext cx="8807920" cy="1478527"/>
            <a:chOff x="0" y="0"/>
            <a:chExt cx="11511686" cy="1971370"/>
          </a:xfrm>
        </p:grpSpPr>
        <p:sp>
          <p:nvSpPr>
            <p:cNvPr id="4" name="TextBox 4"/>
            <p:cNvSpPr txBox="1"/>
            <p:nvPr/>
          </p:nvSpPr>
          <p:spPr>
            <a:xfrm>
              <a:off x="0" y="-142875"/>
              <a:ext cx="11511686" cy="16263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282"/>
                </a:lnSpc>
                <a:spcBef>
                  <a:spcPct val="0"/>
                </a:spcBef>
              </a:pPr>
              <a:r>
                <a:rPr lang="en-US" sz="7344" dirty="0" err="1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HaCK</a:t>
              </a:r>
              <a:r>
                <a:rPr lang="en-US" sz="7344" dirty="0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     ELERATE’ 25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3179758" y="-811531"/>
              <a:ext cx="1463514" cy="27829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7540"/>
                </a:lnSpc>
                <a:spcBef>
                  <a:spcPct val="0"/>
                </a:spcBef>
              </a:pPr>
              <a:r>
                <a:rPr lang="en-US" sz="12528" dirty="0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X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39238" y="4467425"/>
            <a:ext cx="9525" cy="121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7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7255668" y="2111147"/>
            <a:ext cx="4307679" cy="823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TITLE PAGE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17082" y="3602351"/>
            <a:ext cx="15227918" cy="58587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3999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ID :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KPRHX1170</a:t>
            </a:r>
          </a:p>
          <a:p>
            <a:pPr algn="l">
              <a:lnSpc>
                <a:spcPts val="7439"/>
              </a:lnSpc>
            </a:pPr>
            <a:r>
              <a:rPr lang="en-US" sz="3999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Name :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Code X</a:t>
            </a:r>
          </a:p>
          <a:p>
            <a:pPr algn="l"/>
            <a:r>
              <a:rPr lang="en-US" sz="3999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Title :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Smart Policing System Using</a:t>
            </a:r>
          </a:p>
          <a:p>
            <a:pPr algn="l"/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           AI &amp; Facial Recognition </a:t>
            </a:r>
          </a:p>
          <a:p>
            <a:pPr algn="l">
              <a:lnSpc>
                <a:spcPts val="7439"/>
              </a:lnSpc>
            </a:pPr>
            <a:r>
              <a:rPr lang="en-US" sz="3999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Domain :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AIML OE</a:t>
            </a:r>
          </a:p>
          <a:p>
            <a:pPr algn="l">
              <a:lnSpc>
                <a:spcPts val="7439"/>
              </a:lnSpc>
            </a:pPr>
            <a:r>
              <a:rPr lang="en-US" sz="3999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College :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KGiSL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Institute of Technology</a:t>
            </a:r>
          </a:p>
          <a:p>
            <a:pPr algn="l">
              <a:lnSpc>
                <a:spcPts val="7439"/>
              </a:lnSpc>
            </a:pPr>
            <a:endParaRPr lang="en-US" sz="39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AC4EA2D-2064-8B98-7B9E-70E976DB4D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9" b="53077"/>
          <a:stretch/>
        </p:blipFill>
        <p:spPr>
          <a:xfrm rot="19624686">
            <a:off x="11392738" y="3030745"/>
            <a:ext cx="12191810" cy="107557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20CCB6A-424A-20B9-7010-3ACC7A9BDC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61" b="38679"/>
          <a:stretch/>
        </p:blipFill>
        <p:spPr>
          <a:xfrm rot="19699382">
            <a:off x="5261020" y="8756106"/>
            <a:ext cx="12191810" cy="11493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C9D3773D-085E-ACA9-E8A2-8AD7FB9B1165}"/>
              </a:ext>
            </a:extLst>
          </p:cNvPr>
          <p:cNvGrpSpPr/>
          <p:nvPr/>
        </p:nvGrpSpPr>
        <p:grpSpPr>
          <a:xfrm>
            <a:off x="-1681326" y="8747567"/>
            <a:ext cx="3299859" cy="3165681"/>
            <a:chOff x="-1818299" y="5474821"/>
            <a:chExt cx="3299859" cy="3165681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C63B571-A973-C731-4A23-306B6F11A774}"/>
                </a:ext>
              </a:extLst>
            </p:cNvPr>
            <p:cNvSpPr/>
            <p:nvPr/>
          </p:nvSpPr>
          <p:spPr>
            <a:xfrm>
              <a:off x="-1818296" y="5474825"/>
              <a:ext cx="3299856" cy="3165676"/>
            </a:xfrm>
            <a:prstGeom prst="ellipse">
              <a:avLst/>
            </a:prstGeom>
            <a:solidFill>
              <a:srgbClr val="23BF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Partial Circle 23">
              <a:extLst>
                <a:ext uri="{FF2B5EF4-FFF2-40B4-BE49-F238E27FC236}">
                  <a16:creationId xmlns:a16="http://schemas.microsoft.com/office/drawing/2014/main" id="{7245426C-5C8A-93AD-D5C4-7F17F1EA3FB6}"/>
                </a:ext>
              </a:extLst>
            </p:cNvPr>
            <p:cNvSpPr/>
            <p:nvPr/>
          </p:nvSpPr>
          <p:spPr>
            <a:xfrm>
              <a:off x="-1818297" y="5474825"/>
              <a:ext cx="3299855" cy="3165676"/>
            </a:xfrm>
            <a:prstGeom prst="pie">
              <a:avLst>
                <a:gd name="adj1" fmla="val 10800000"/>
                <a:gd name="adj2" fmla="val 1620000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5" name="Partial Circle 24">
              <a:extLst>
                <a:ext uri="{FF2B5EF4-FFF2-40B4-BE49-F238E27FC236}">
                  <a16:creationId xmlns:a16="http://schemas.microsoft.com/office/drawing/2014/main" id="{E8A2E240-3F6E-BB31-2E21-CBFE2AF7E211}"/>
                </a:ext>
              </a:extLst>
            </p:cNvPr>
            <p:cNvSpPr/>
            <p:nvPr/>
          </p:nvSpPr>
          <p:spPr>
            <a:xfrm rot="16200000">
              <a:off x="-1751210" y="5407736"/>
              <a:ext cx="3165678" cy="3299853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6" name="Partial Circle 25">
              <a:extLst>
                <a:ext uri="{FF2B5EF4-FFF2-40B4-BE49-F238E27FC236}">
                  <a16:creationId xmlns:a16="http://schemas.microsoft.com/office/drawing/2014/main" id="{6354924A-AD2E-F9B6-D7A5-1F2AEF4E23A5}"/>
                </a:ext>
              </a:extLst>
            </p:cNvPr>
            <p:cNvSpPr/>
            <p:nvPr/>
          </p:nvSpPr>
          <p:spPr>
            <a:xfrm rot="10800000">
              <a:off x="-1818299" y="5474821"/>
              <a:ext cx="3299856" cy="3165680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5EB2CD5C-415E-18BC-FC22-59E4A28C2E9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07" b="51061"/>
          <a:stretch/>
        </p:blipFill>
        <p:spPr>
          <a:xfrm rot="1567191">
            <a:off x="7040690" y="13287531"/>
            <a:ext cx="12192000" cy="118864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D61043E-ABE6-DDC4-D459-447F3934BAB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" t="49064" r="-255" b="33604"/>
          <a:stretch/>
        </p:blipFill>
        <p:spPr>
          <a:xfrm rot="1828420">
            <a:off x="-11900587" y="305916"/>
            <a:ext cx="12192000" cy="118864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09058" y="-1102676"/>
            <a:ext cx="4478942" cy="4478942"/>
          </a:xfrm>
          <a:custGeom>
            <a:avLst/>
            <a:gdLst/>
            <a:ahLst/>
            <a:cxnLst/>
            <a:rect l="l" t="t" r="r" b="b"/>
            <a:pathLst>
              <a:path w="4478942" h="4478942">
                <a:moveTo>
                  <a:pt x="0" y="0"/>
                </a:moveTo>
                <a:lnTo>
                  <a:pt x="4478942" y="0"/>
                </a:lnTo>
                <a:lnTo>
                  <a:pt x="4478942" y="4478942"/>
                </a:lnTo>
                <a:lnTo>
                  <a:pt x="0" y="44789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60072" y="609017"/>
            <a:ext cx="5431128" cy="891942"/>
            <a:chOff x="0" y="0"/>
            <a:chExt cx="6944584" cy="1189256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0"/>
              <a:ext cx="6944584" cy="9901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203"/>
                </a:lnSpc>
                <a:spcBef>
                  <a:spcPct val="0"/>
                </a:spcBef>
              </a:pPr>
              <a:r>
                <a:rPr lang="en-US" sz="4430" dirty="0" err="1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HaCK</a:t>
              </a:r>
              <a:r>
                <a:rPr lang="en-US" sz="4430" dirty="0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     ELERATE’ 25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918233" y="-483044"/>
              <a:ext cx="882885" cy="1672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581"/>
                </a:lnSpc>
                <a:spcBef>
                  <a:spcPct val="0"/>
                </a:spcBef>
              </a:pPr>
              <a:r>
                <a:rPr lang="en-US" sz="7558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X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39238" y="4467425"/>
            <a:ext cx="9525" cy="121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7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5000626" y="1676197"/>
            <a:ext cx="8296274" cy="17493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Surveillance Policing System </a:t>
            </a:r>
            <a:endParaRPr lang="en-US" sz="5400" b="1" dirty="0">
              <a:solidFill>
                <a:srgbClr val="000000"/>
              </a:solidFill>
              <a:latin typeface="Times New Roman" panose="02020603050405020304" pitchFamily="18" charset="0"/>
              <a:ea typeface="Times New Roman Bold"/>
              <a:cs typeface="Times New Roman" panose="02020603050405020304" pitchFamily="18" charset="0"/>
              <a:sym typeface="Times New Roman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267200" y="3427906"/>
            <a:ext cx="13201176" cy="48090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799"/>
              </a:lnSpc>
            </a:pPr>
            <a:r>
              <a:rPr lang="en-US" sz="39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Proposed Solution:</a:t>
            </a:r>
          </a:p>
          <a:p>
            <a:pPr marL="755651" lvl="1" indent="-377825" algn="l">
              <a:lnSpc>
                <a:spcPts val="7700"/>
              </a:lnSpc>
              <a:buFont typeface="Arial"/>
              <a:buChar char="•"/>
            </a:pPr>
            <a:r>
              <a:rPr lang="en-US" sz="3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 Policing using AI and Facial Recognition for delict detection.</a:t>
            </a:r>
          </a:p>
          <a:p>
            <a:pPr marL="755651" lvl="1" indent="-377825" algn="l">
              <a:buFont typeface="Arial"/>
              <a:buChar char="•"/>
            </a:pPr>
            <a:r>
              <a:rPr lang="en-US" sz="3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One-liner summary</a:t>
            </a:r>
            <a:endParaRPr lang="en-US" sz="3500" b="1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77826" lvl="1" algn="l"/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“Smart AI system to detect thefts and recognize criminals in</a:t>
            </a:r>
          </a:p>
          <a:p>
            <a:pPr marL="377826" lvl="1" algn="l"/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real-time using CCTV and facial recognition.”</a:t>
            </a:r>
            <a:endParaRPr lang="en-US" sz="3500" b="1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755651" lvl="1" indent="-377825" algn="l">
              <a:buFont typeface="Arial"/>
              <a:buChar char="•"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Stores and analyzes criminal data to identify repeat offenders and</a:t>
            </a:r>
          </a:p>
          <a:p>
            <a:pPr marL="377826" lvl="1" algn="l"/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crime patterns.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8F66FA-73AD-4C6D-793C-702DA2CF3C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07" b="51061"/>
          <a:stretch/>
        </p:blipFill>
        <p:spPr>
          <a:xfrm rot="1567191">
            <a:off x="-6832" y="9155098"/>
            <a:ext cx="12192000" cy="11886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93692C-615B-BED6-D373-E7D00D4B35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" t="49064" r="-255" b="33604"/>
          <a:stretch/>
        </p:blipFill>
        <p:spPr>
          <a:xfrm rot="1828420">
            <a:off x="-7708006" y="3212160"/>
            <a:ext cx="12192000" cy="118864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AF4F693-B2A1-0DD1-716A-97D1341A8537}"/>
              </a:ext>
            </a:extLst>
          </p:cNvPr>
          <p:cNvGrpSpPr/>
          <p:nvPr/>
        </p:nvGrpSpPr>
        <p:grpSpPr>
          <a:xfrm rot="5400000">
            <a:off x="-1681326" y="8747567"/>
            <a:ext cx="3299859" cy="3165681"/>
            <a:chOff x="-1818299" y="5474821"/>
            <a:chExt cx="3299859" cy="316568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0568D9-9440-98A4-C860-79332E9F56FB}"/>
                </a:ext>
              </a:extLst>
            </p:cNvPr>
            <p:cNvSpPr/>
            <p:nvPr/>
          </p:nvSpPr>
          <p:spPr>
            <a:xfrm>
              <a:off x="-1818296" y="5474825"/>
              <a:ext cx="3299856" cy="3165676"/>
            </a:xfrm>
            <a:prstGeom prst="ellipse">
              <a:avLst/>
            </a:prstGeom>
            <a:solidFill>
              <a:srgbClr val="23BF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tial Circle 14">
              <a:extLst>
                <a:ext uri="{FF2B5EF4-FFF2-40B4-BE49-F238E27FC236}">
                  <a16:creationId xmlns:a16="http://schemas.microsoft.com/office/drawing/2014/main" id="{86257E82-76EB-31EE-2EDD-83AA615083B0}"/>
                </a:ext>
              </a:extLst>
            </p:cNvPr>
            <p:cNvSpPr/>
            <p:nvPr/>
          </p:nvSpPr>
          <p:spPr>
            <a:xfrm>
              <a:off x="-1818297" y="5474825"/>
              <a:ext cx="3299855" cy="3165676"/>
            </a:xfrm>
            <a:prstGeom prst="pie">
              <a:avLst>
                <a:gd name="adj1" fmla="val 10800000"/>
                <a:gd name="adj2" fmla="val 1620000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6" name="Partial Circle 15">
              <a:extLst>
                <a:ext uri="{FF2B5EF4-FFF2-40B4-BE49-F238E27FC236}">
                  <a16:creationId xmlns:a16="http://schemas.microsoft.com/office/drawing/2014/main" id="{D377FECD-A77A-5658-E981-CD1DE0BEBD63}"/>
                </a:ext>
              </a:extLst>
            </p:cNvPr>
            <p:cNvSpPr/>
            <p:nvPr/>
          </p:nvSpPr>
          <p:spPr>
            <a:xfrm rot="16200000">
              <a:off x="-1751210" y="5407736"/>
              <a:ext cx="3165678" cy="3299853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7" name="Partial Circle 16">
              <a:extLst>
                <a:ext uri="{FF2B5EF4-FFF2-40B4-BE49-F238E27FC236}">
                  <a16:creationId xmlns:a16="http://schemas.microsoft.com/office/drawing/2014/main" id="{6C8D2FBD-59C3-4BEE-A8C0-A4C37FAA40E0}"/>
                </a:ext>
              </a:extLst>
            </p:cNvPr>
            <p:cNvSpPr/>
            <p:nvPr/>
          </p:nvSpPr>
          <p:spPr>
            <a:xfrm rot="10800000">
              <a:off x="-1818299" y="5474821"/>
              <a:ext cx="3299856" cy="3165680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C5D5645-4719-BC4A-DD8F-84E22635F8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73" b="24079"/>
          <a:stretch/>
        </p:blipFill>
        <p:spPr>
          <a:xfrm rot="19863738">
            <a:off x="1940083" y="13404727"/>
            <a:ext cx="8915400" cy="12034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4E1CBFF-03B6-D8C5-16B7-F8521F4FEDF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59" b="47512"/>
          <a:stretch/>
        </p:blipFill>
        <p:spPr>
          <a:xfrm rot="19657795">
            <a:off x="18284341" y="-887231"/>
            <a:ext cx="8915400" cy="143535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70489A2-9D70-6FED-12C7-4A554E39A7F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9" b="53077"/>
          <a:stretch/>
        </p:blipFill>
        <p:spPr>
          <a:xfrm rot="19624686">
            <a:off x="17906154" y="-1154767"/>
            <a:ext cx="12191810" cy="10755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71BFBE2-C01D-3D77-4C75-DFA9AF59F07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61" b="38679"/>
          <a:stretch/>
        </p:blipFill>
        <p:spPr>
          <a:xfrm rot="19699382">
            <a:off x="-1297356" y="13832822"/>
            <a:ext cx="12191810" cy="11493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09058" y="-1102676"/>
            <a:ext cx="4478942" cy="4478942"/>
          </a:xfrm>
          <a:custGeom>
            <a:avLst/>
            <a:gdLst/>
            <a:ahLst/>
            <a:cxnLst/>
            <a:rect l="l" t="t" r="r" b="b"/>
            <a:pathLst>
              <a:path w="4478942" h="4478942">
                <a:moveTo>
                  <a:pt x="0" y="0"/>
                </a:moveTo>
                <a:lnTo>
                  <a:pt x="4478942" y="0"/>
                </a:lnTo>
                <a:lnTo>
                  <a:pt x="4478942" y="4478942"/>
                </a:lnTo>
                <a:lnTo>
                  <a:pt x="0" y="44789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60072" y="609017"/>
            <a:ext cx="5431128" cy="891942"/>
            <a:chOff x="0" y="0"/>
            <a:chExt cx="6944584" cy="1189256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0"/>
              <a:ext cx="6944584" cy="9901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203"/>
                </a:lnSpc>
                <a:spcBef>
                  <a:spcPct val="0"/>
                </a:spcBef>
              </a:pPr>
              <a:r>
                <a:rPr lang="en-US" sz="4430" dirty="0" err="1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HaCK</a:t>
              </a:r>
              <a:r>
                <a:rPr lang="en-US" sz="4430" dirty="0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     ELERATE’ 25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918233" y="-483044"/>
              <a:ext cx="882885" cy="1672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581"/>
                </a:lnSpc>
                <a:spcBef>
                  <a:spcPct val="0"/>
                </a:spcBef>
              </a:pPr>
              <a:r>
                <a:rPr lang="en-US" sz="7558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X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39238" y="4467425"/>
            <a:ext cx="9525" cy="121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7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5302300" y="2057100"/>
            <a:ext cx="8185100" cy="823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TECHNICAL </a:t>
            </a:r>
            <a:r>
              <a:rPr lang="en-GB" sz="50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50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APPROACH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0072" y="3024691"/>
            <a:ext cx="13736928" cy="535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  <a:r>
              <a:rPr lang="en-IN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YOLOv8 (object detection), </a:t>
            </a:r>
            <a:r>
              <a:rPr lang="en-IN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ArcFace</a:t>
            </a:r>
            <a:r>
              <a:rPr lang="en-IN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(face recognition), Flask (backend), Twilio (alerts), MongoDB (data storage), </a:t>
            </a:r>
            <a:r>
              <a:rPr lang="en-IN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RetinaFace</a:t>
            </a:r>
            <a:r>
              <a:rPr lang="en-IN" sz="35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l">
              <a:lnSpc>
                <a:spcPts val="4199"/>
              </a:lnSpc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Flow</a:t>
            </a:r>
            <a:r>
              <a:rPr lang="en-IN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CCTV → Detect faces/objects → Compare with database → Send alert → Update crime records.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l">
              <a:lnSpc>
                <a:spcPts val="4199"/>
              </a:lnSpc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YOLOv8 for weapons/fights, </a:t>
            </a:r>
            <a:r>
              <a:rPr lang="en-US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ArcFace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face matching, FAISS for fast face search.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l">
              <a:lnSpc>
                <a:spcPts val="4199"/>
              </a:lnSpc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4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 an AI&amp;ML Model, Integrate it with Flask &amp; Deploy at Local Host.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F02629A-3727-AA72-8CA8-79B96D25A9CF}"/>
              </a:ext>
            </a:extLst>
          </p:cNvPr>
          <p:cNvGrpSpPr/>
          <p:nvPr/>
        </p:nvGrpSpPr>
        <p:grpSpPr>
          <a:xfrm rot="10800000">
            <a:off x="-1681326" y="8747567"/>
            <a:ext cx="3299859" cy="3165681"/>
            <a:chOff x="-1818299" y="5474821"/>
            <a:chExt cx="3299859" cy="316568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5324039-4B5B-CD76-F2DE-7B148B90390D}"/>
                </a:ext>
              </a:extLst>
            </p:cNvPr>
            <p:cNvSpPr/>
            <p:nvPr/>
          </p:nvSpPr>
          <p:spPr>
            <a:xfrm>
              <a:off x="-1818296" y="5474825"/>
              <a:ext cx="3299856" cy="3165676"/>
            </a:xfrm>
            <a:prstGeom prst="ellipse">
              <a:avLst/>
            </a:prstGeom>
            <a:solidFill>
              <a:srgbClr val="23BF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Partial Circle 10">
              <a:extLst>
                <a:ext uri="{FF2B5EF4-FFF2-40B4-BE49-F238E27FC236}">
                  <a16:creationId xmlns:a16="http://schemas.microsoft.com/office/drawing/2014/main" id="{D228C527-0455-C5D3-121E-F6A2E974689D}"/>
                </a:ext>
              </a:extLst>
            </p:cNvPr>
            <p:cNvSpPr/>
            <p:nvPr/>
          </p:nvSpPr>
          <p:spPr>
            <a:xfrm>
              <a:off x="-1818297" y="5474825"/>
              <a:ext cx="3299855" cy="3165676"/>
            </a:xfrm>
            <a:prstGeom prst="pie">
              <a:avLst>
                <a:gd name="adj1" fmla="val 10800000"/>
                <a:gd name="adj2" fmla="val 1620000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2" name="Partial Circle 11">
              <a:extLst>
                <a:ext uri="{FF2B5EF4-FFF2-40B4-BE49-F238E27FC236}">
                  <a16:creationId xmlns:a16="http://schemas.microsoft.com/office/drawing/2014/main" id="{FEE4D93C-92BB-CD37-6924-3EAFA04E7AE2}"/>
                </a:ext>
              </a:extLst>
            </p:cNvPr>
            <p:cNvSpPr/>
            <p:nvPr/>
          </p:nvSpPr>
          <p:spPr>
            <a:xfrm rot="16200000">
              <a:off x="-1751210" y="5407736"/>
              <a:ext cx="3165678" cy="3299853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3" name="Partial Circle 12">
              <a:extLst>
                <a:ext uri="{FF2B5EF4-FFF2-40B4-BE49-F238E27FC236}">
                  <a16:creationId xmlns:a16="http://schemas.microsoft.com/office/drawing/2014/main" id="{CC934F5A-5BE0-049D-5F0E-C885C3F8EA75}"/>
                </a:ext>
              </a:extLst>
            </p:cNvPr>
            <p:cNvSpPr/>
            <p:nvPr/>
          </p:nvSpPr>
          <p:spPr>
            <a:xfrm rot="10800000">
              <a:off x="-1818299" y="5474821"/>
              <a:ext cx="3299856" cy="3165680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50805DEA-61F9-1538-EF3A-F569B1B227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73" b="24079"/>
          <a:stretch/>
        </p:blipFill>
        <p:spPr>
          <a:xfrm rot="19614718">
            <a:off x="9351357" y="8629226"/>
            <a:ext cx="8915400" cy="12034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FEB1BF-721B-52C5-8D1D-9533F9EC66E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59" b="47512"/>
          <a:stretch/>
        </p:blipFill>
        <p:spPr>
          <a:xfrm rot="19657795">
            <a:off x="13531023" y="3776027"/>
            <a:ext cx="8915400" cy="14353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902D3DE-E97A-30D5-3282-5F903F62E4B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07" b="51061"/>
          <a:stretch/>
        </p:blipFill>
        <p:spPr>
          <a:xfrm rot="1567191">
            <a:off x="7040690" y="13287531"/>
            <a:ext cx="12192000" cy="11886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C1A7984-2A61-338D-A233-CDD237A49DD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" t="49064" r="-255" b="33604"/>
          <a:stretch/>
        </p:blipFill>
        <p:spPr>
          <a:xfrm rot="1828420">
            <a:off x="-11900587" y="305916"/>
            <a:ext cx="12192000" cy="118864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862AA-9891-A1B6-26CC-D2FD8802C83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36" b="-2"/>
          <a:stretch/>
        </p:blipFill>
        <p:spPr>
          <a:xfrm rot="3102952">
            <a:off x="2315661" y="14757504"/>
            <a:ext cx="10972800" cy="112236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51DC29B-C496-5F07-3747-93889C84FA5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40" b="21736"/>
          <a:stretch/>
        </p:blipFill>
        <p:spPr>
          <a:xfrm rot="3152413">
            <a:off x="-9418616" y="-5157364"/>
            <a:ext cx="10972800" cy="13046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09058" y="-1102676"/>
            <a:ext cx="4478942" cy="4478942"/>
          </a:xfrm>
          <a:custGeom>
            <a:avLst/>
            <a:gdLst/>
            <a:ahLst/>
            <a:cxnLst/>
            <a:rect l="l" t="t" r="r" b="b"/>
            <a:pathLst>
              <a:path w="4478942" h="4478942">
                <a:moveTo>
                  <a:pt x="0" y="0"/>
                </a:moveTo>
                <a:lnTo>
                  <a:pt x="4478942" y="0"/>
                </a:lnTo>
                <a:lnTo>
                  <a:pt x="4478942" y="4478942"/>
                </a:lnTo>
                <a:lnTo>
                  <a:pt x="0" y="44789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60072" y="609017"/>
            <a:ext cx="5431128" cy="891942"/>
            <a:chOff x="0" y="0"/>
            <a:chExt cx="6944584" cy="1189256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0"/>
              <a:ext cx="6944584" cy="9901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203"/>
                </a:lnSpc>
                <a:spcBef>
                  <a:spcPct val="0"/>
                </a:spcBef>
              </a:pPr>
              <a:r>
                <a:rPr lang="en-US" sz="4430" dirty="0" err="1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HaCK</a:t>
              </a:r>
              <a:r>
                <a:rPr lang="en-US" sz="4430" dirty="0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     ELERATE’ 25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918233" y="-483044"/>
              <a:ext cx="882885" cy="1672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581"/>
                </a:lnSpc>
                <a:spcBef>
                  <a:spcPct val="0"/>
                </a:spcBef>
              </a:pPr>
              <a:r>
                <a:rPr lang="en-US" sz="7558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X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39238" y="4467425"/>
            <a:ext cx="9525" cy="121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7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4940796" y="1628275"/>
            <a:ext cx="8415933" cy="823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FEASIBILITY &amp; VIABILITY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35915" y="2610124"/>
            <a:ext cx="13994885" cy="75401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47" lvl="1" indent="-377824" algn="l"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Doable in Time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Yes, core features like face detection and alerts can be built during the hackathon.</a:t>
            </a:r>
          </a:p>
          <a:p>
            <a:pPr marL="377823" lvl="1" algn="l"/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Real-time performance and handling large CCTV feeds may need optimization.</a:t>
            </a:r>
          </a:p>
          <a:p>
            <a:pPr marL="377823" lvl="1" algn="l"/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Yes, the system is modular and can scale to city-level deployment after the hackathon.</a:t>
            </a:r>
          </a:p>
          <a:p>
            <a:pPr marL="377823" lvl="1" algn="l"/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Use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Uses open-source tools like YOLOv8, </a:t>
            </a:r>
            <a:r>
              <a:rPr lang="en-US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ArcFace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FAISS, Flask, and public datasets.</a:t>
            </a:r>
          </a:p>
          <a:p>
            <a:pPr marL="377823" lvl="1" algn="l"/>
            <a:endParaRPr lang="en-US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55647" lvl="1" indent="-377824" algn="l"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Ready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Can run on laptops or cloud using Docker/Nginx; suitable for quick setup. (local server for now)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29403ED-D7ED-2D83-9486-D4D260C1C3F4}"/>
              </a:ext>
            </a:extLst>
          </p:cNvPr>
          <p:cNvGrpSpPr/>
          <p:nvPr/>
        </p:nvGrpSpPr>
        <p:grpSpPr>
          <a:xfrm rot="16200000">
            <a:off x="-1681326" y="8747567"/>
            <a:ext cx="3299859" cy="3165681"/>
            <a:chOff x="-1818299" y="5474821"/>
            <a:chExt cx="3299859" cy="316568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142BB92-8155-EF6D-7ADB-8B529D7341ED}"/>
                </a:ext>
              </a:extLst>
            </p:cNvPr>
            <p:cNvSpPr/>
            <p:nvPr/>
          </p:nvSpPr>
          <p:spPr>
            <a:xfrm>
              <a:off x="-1818296" y="5474825"/>
              <a:ext cx="3299856" cy="3165676"/>
            </a:xfrm>
            <a:prstGeom prst="ellipse">
              <a:avLst/>
            </a:prstGeom>
            <a:solidFill>
              <a:srgbClr val="23BF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Partial Circle 10">
              <a:extLst>
                <a:ext uri="{FF2B5EF4-FFF2-40B4-BE49-F238E27FC236}">
                  <a16:creationId xmlns:a16="http://schemas.microsoft.com/office/drawing/2014/main" id="{074A97E6-71C9-D763-7AA7-FAF81A70C122}"/>
                </a:ext>
              </a:extLst>
            </p:cNvPr>
            <p:cNvSpPr/>
            <p:nvPr/>
          </p:nvSpPr>
          <p:spPr>
            <a:xfrm>
              <a:off x="-1818297" y="5474825"/>
              <a:ext cx="3299855" cy="3165676"/>
            </a:xfrm>
            <a:prstGeom prst="pie">
              <a:avLst>
                <a:gd name="adj1" fmla="val 10800000"/>
                <a:gd name="adj2" fmla="val 1620000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2" name="Partial Circle 11">
              <a:extLst>
                <a:ext uri="{FF2B5EF4-FFF2-40B4-BE49-F238E27FC236}">
                  <a16:creationId xmlns:a16="http://schemas.microsoft.com/office/drawing/2014/main" id="{A37019F3-2DC3-B470-76E3-7ED401887C49}"/>
                </a:ext>
              </a:extLst>
            </p:cNvPr>
            <p:cNvSpPr/>
            <p:nvPr/>
          </p:nvSpPr>
          <p:spPr>
            <a:xfrm rot="16200000">
              <a:off x="-1751210" y="5407736"/>
              <a:ext cx="3165678" cy="3299853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3" name="Partial Circle 12">
              <a:extLst>
                <a:ext uri="{FF2B5EF4-FFF2-40B4-BE49-F238E27FC236}">
                  <a16:creationId xmlns:a16="http://schemas.microsoft.com/office/drawing/2014/main" id="{74CF2469-9908-F72B-B079-1DCC7D5C23DA}"/>
                </a:ext>
              </a:extLst>
            </p:cNvPr>
            <p:cNvSpPr/>
            <p:nvPr/>
          </p:nvSpPr>
          <p:spPr>
            <a:xfrm rot="10800000">
              <a:off x="-1818299" y="5474821"/>
              <a:ext cx="3299856" cy="3165680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793E9-0B65-B7FD-D198-F689A91617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36" b="-2"/>
          <a:stretch/>
        </p:blipFill>
        <p:spPr>
          <a:xfrm rot="3102952">
            <a:off x="-2991650" y="8982430"/>
            <a:ext cx="10972800" cy="11223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FDF898C-7FF3-B54B-ADE8-3E838ACF3E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40" b="21736"/>
          <a:stretch/>
        </p:blipFill>
        <p:spPr>
          <a:xfrm rot="3152413">
            <a:off x="-5261114" y="3815082"/>
            <a:ext cx="10972800" cy="13046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60E355-D863-10B6-CBD1-804C3F663F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73" b="24079"/>
          <a:stretch/>
        </p:blipFill>
        <p:spPr>
          <a:xfrm rot="19863738">
            <a:off x="1940083" y="13404727"/>
            <a:ext cx="8915400" cy="12034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3FFEF90-E91E-74D1-40D2-2CEC03556AA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59" b="47512"/>
          <a:stretch/>
        </p:blipFill>
        <p:spPr>
          <a:xfrm rot="19657795">
            <a:off x="18284341" y="-887231"/>
            <a:ext cx="8915400" cy="143535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58F347C-1DCF-F415-37E7-9463423C37D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368" b="40141"/>
          <a:stretch/>
        </p:blipFill>
        <p:spPr>
          <a:xfrm rot="19644334">
            <a:off x="1082923" y="13244162"/>
            <a:ext cx="10287000" cy="126810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59399C9-8D71-4D93-D5CE-B774E700F70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" t="25583" r="54" b="55926"/>
          <a:stretch/>
        </p:blipFill>
        <p:spPr>
          <a:xfrm rot="19710709">
            <a:off x="18471389" y="-803607"/>
            <a:ext cx="10287000" cy="12681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360072" y="609017"/>
            <a:ext cx="5431128" cy="891942"/>
            <a:chOff x="0" y="0"/>
            <a:chExt cx="6944584" cy="1189256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0"/>
              <a:ext cx="6944584" cy="9901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203"/>
                </a:lnSpc>
                <a:spcBef>
                  <a:spcPct val="0"/>
                </a:spcBef>
              </a:pPr>
              <a:r>
                <a:rPr lang="en-US" sz="4430" dirty="0" err="1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HaCK</a:t>
              </a:r>
              <a:r>
                <a:rPr lang="en-US" sz="4430" dirty="0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     ELERATE’ 25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918233" y="-483044"/>
              <a:ext cx="882885" cy="1672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581"/>
                </a:lnSpc>
                <a:spcBef>
                  <a:spcPct val="0"/>
                </a:spcBef>
              </a:pPr>
              <a:r>
                <a:rPr lang="en-US" sz="7558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X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39238" y="4467425"/>
            <a:ext cx="9525" cy="121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7"/>
              </a:lnSpc>
              <a:spcBef>
                <a:spcPct val="0"/>
              </a:spcBef>
            </a:pPr>
            <a:endParaRPr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FD8D93C-E581-F615-B12C-2D9E098AF028}"/>
              </a:ext>
            </a:extLst>
          </p:cNvPr>
          <p:cNvSpPr/>
          <p:nvPr/>
        </p:nvSpPr>
        <p:spPr>
          <a:xfrm rot="2348338">
            <a:off x="14352924" y="1535773"/>
            <a:ext cx="3723124" cy="11930375"/>
          </a:xfrm>
          <a:prstGeom prst="rect">
            <a:avLst/>
          </a:prstGeom>
          <a:solidFill>
            <a:srgbClr val="136A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9" name="Picture 2" descr="Goal 16 Icon">
            <a:extLst>
              <a:ext uri="{FF2B5EF4-FFF2-40B4-BE49-F238E27FC236}">
                <a16:creationId xmlns:a16="http://schemas.microsoft.com/office/drawing/2014/main" id="{E27EF008-093F-F26B-7BE6-A7FBB6700F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94" b="4198"/>
          <a:stretch/>
        </p:blipFill>
        <p:spPr bwMode="auto">
          <a:xfrm>
            <a:off x="14627764" y="6753276"/>
            <a:ext cx="2399688" cy="248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B4CA3B6-B24F-328A-E01F-62900BF9F776}"/>
              </a:ext>
            </a:extLst>
          </p:cNvPr>
          <p:cNvSpPr/>
          <p:nvPr/>
        </p:nvSpPr>
        <p:spPr>
          <a:xfrm rot="2348338">
            <a:off x="14555989" y="849227"/>
            <a:ext cx="1707164" cy="119303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3D947371-87D6-F2B1-7E8E-D60B6E848BE1}"/>
              </a:ext>
            </a:extLst>
          </p:cNvPr>
          <p:cNvSpPr txBox="1"/>
          <p:nvPr/>
        </p:nvSpPr>
        <p:spPr>
          <a:xfrm>
            <a:off x="9139238" y="4467425"/>
            <a:ext cx="9525" cy="121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7"/>
              </a:lnSpc>
              <a:spcBef>
                <a:spcPct val="0"/>
              </a:spcBef>
            </a:pPr>
            <a:endParaRPr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D02FD0A-EFBB-A346-6DF0-F718974A5C08}"/>
              </a:ext>
            </a:extLst>
          </p:cNvPr>
          <p:cNvSpPr/>
          <p:nvPr/>
        </p:nvSpPr>
        <p:spPr>
          <a:xfrm rot="2348338">
            <a:off x="15748694" y="2087869"/>
            <a:ext cx="2309814" cy="119303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5873725" y="2057100"/>
            <a:ext cx="6531025" cy="95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IMPACT &amp; BENEFITS</a:t>
            </a:r>
          </a:p>
        </p:txBody>
      </p:sp>
      <p:sp>
        <p:nvSpPr>
          <p:cNvPr id="2" name="Freeform 2"/>
          <p:cNvSpPr/>
          <p:nvPr/>
        </p:nvSpPr>
        <p:spPr>
          <a:xfrm>
            <a:off x="13809058" y="-1102676"/>
            <a:ext cx="4478942" cy="4478942"/>
          </a:xfrm>
          <a:custGeom>
            <a:avLst/>
            <a:gdLst/>
            <a:ahLst/>
            <a:cxnLst/>
            <a:rect l="l" t="t" r="r" b="b"/>
            <a:pathLst>
              <a:path w="4478942" h="4478942">
                <a:moveTo>
                  <a:pt x="0" y="0"/>
                </a:moveTo>
                <a:lnTo>
                  <a:pt x="4478942" y="0"/>
                </a:lnTo>
                <a:lnTo>
                  <a:pt x="4478942" y="4478942"/>
                </a:lnTo>
                <a:lnTo>
                  <a:pt x="0" y="44789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28651" y="4077558"/>
            <a:ext cx="11877319" cy="3770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Benefits: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Police &amp; public – faster response, safer streets</a:t>
            </a:r>
          </a:p>
          <a:p>
            <a:pPr marL="377823" lvl="1" algn="l">
              <a:lnSpc>
                <a:spcPts val="4199"/>
              </a:lnSpc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Innovation: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Real-time AI + crime network mapping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l">
              <a:lnSpc>
                <a:spcPts val="4199"/>
              </a:lnSpc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Lower crime, smarter policing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l">
              <a:lnSpc>
                <a:spcPts val="4199"/>
              </a:lnSpc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Metrics: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Speed, accuracy, crime drop, response time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9E4047E-3691-8D33-9530-0E97108B7050}"/>
              </a:ext>
            </a:extLst>
          </p:cNvPr>
          <p:cNvGrpSpPr/>
          <p:nvPr/>
        </p:nvGrpSpPr>
        <p:grpSpPr>
          <a:xfrm>
            <a:off x="-1681326" y="8747567"/>
            <a:ext cx="3299859" cy="3165681"/>
            <a:chOff x="-1818299" y="5474821"/>
            <a:chExt cx="3299859" cy="316568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3521264-9343-16F1-D817-D0663B82490C}"/>
                </a:ext>
              </a:extLst>
            </p:cNvPr>
            <p:cNvSpPr/>
            <p:nvPr/>
          </p:nvSpPr>
          <p:spPr>
            <a:xfrm>
              <a:off x="-1818296" y="5474825"/>
              <a:ext cx="3299856" cy="3165676"/>
            </a:xfrm>
            <a:prstGeom prst="ellipse">
              <a:avLst/>
            </a:prstGeom>
            <a:solidFill>
              <a:srgbClr val="23BF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Partial Circle 10">
              <a:extLst>
                <a:ext uri="{FF2B5EF4-FFF2-40B4-BE49-F238E27FC236}">
                  <a16:creationId xmlns:a16="http://schemas.microsoft.com/office/drawing/2014/main" id="{08E2E13A-E088-4442-58D7-085BA1CC4203}"/>
                </a:ext>
              </a:extLst>
            </p:cNvPr>
            <p:cNvSpPr/>
            <p:nvPr/>
          </p:nvSpPr>
          <p:spPr>
            <a:xfrm>
              <a:off x="-1818297" y="5474825"/>
              <a:ext cx="3299855" cy="3165676"/>
            </a:xfrm>
            <a:prstGeom prst="pie">
              <a:avLst>
                <a:gd name="adj1" fmla="val 10800000"/>
                <a:gd name="adj2" fmla="val 1620000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2" name="Partial Circle 11">
              <a:extLst>
                <a:ext uri="{FF2B5EF4-FFF2-40B4-BE49-F238E27FC236}">
                  <a16:creationId xmlns:a16="http://schemas.microsoft.com/office/drawing/2014/main" id="{F9BD1DC3-268F-DC80-F8D9-FAB39D1DDA70}"/>
                </a:ext>
              </a:extLst>
            </p:cNvPr>
            <p:cNvSpPr/>
            <p:nvPr/>
          </p:nvSpPr>
          <p:spPr>
            <a:xfrm rot="16200000">
              <a:off x="-1751210" y="5407736"/>
              <a:ext cx="3165678" cy="3299853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3" name="Partial Circle 12">
              <a:extLst>
                <a:ext uri="{FF2B5EF4-FFF2-40B4-BE49-F238E27FC236}">
                  <a16:creationId xmlns:a16="http://schemas.microsoft.com/office/drawing/2014/main" id="{3C425B96-3A00-CB61-7185-DDC6D86956F7}"/>
                </a:ext>
              </a:extLst>
            </p:cNvPr>
            <p:cNvSpPr/>
            <p:nvPr/>
          </p:nvSpPr>
          <p:spPr>
            <a:xfrm rot="10800000">
              <a:off x="-1818299" y="5474821"/>
              <a:ext cx="3299856" cy="3165680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F444D007-98E9-9719-D649-E245F6CD68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368" b="40141"/>
          <a:stretch/>
        </p:blipFill>
        <p:spPr>
          <a:xfrm rot="19644334">
            <a:off x="7679903" y="7909100"/>
            <a:ext cx="10287000" cy="12681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B7EA716-51EE-AF11-BE0B-B3A53A5F9CD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" t="25583" r="54" b="55926"/>
          <a:stretch/>
        </p:blipFill>
        <p:spPr>
          <a:xfrm rot="19710709">
            <a:off x="11557677" y="3486280"/>
            <a:ext cx="10287000" cy="12681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98E7DFC-6C00-1877-CB87-B6659C89D0D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36" b="-2"/>
          <a:stretch/>
        </p:blipFill>
        <p:spPr>
          <a:xfrm rot="3102952">
            <a:off x="1073763" y="14644408"/>
            <a:ext cx="10972800" cy="112236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007B320-3F27-E050-F41D-250B36DA464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40" b="21736"/>
          <a:stretch/>
        </p:blipFill>
        <p:spPr>
          <a:xfrm rot="3152413">
            <a:off x="-9400936" y="-3360722"/>
            <a:ext cx="10972800" cy="13046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8C84BBC-E44D-7CB1-D2B5-86FA42BEA737}"/>
              </a:ext>
            </a:extLst>
          </p:cNvPr>
          <p:cNvSpPr/>
          <p:nvPr/>
        </p:nvSpPr>
        <p:spPr>
          <a:xfrm rot="2348338">
            <a:off x="14352924" y="1535773"/>
            <a:ext cx="3723124" cy="11930375"/>
          </a:xfrm>
          <a:prstGeom prst="rect">
            <a:avLst/>
          </a:prstGeom>
          <a:solidFill>
            <a:srgbClr val="136A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26" name="Picture 2" descr="Goal 16 Icon">
            <a:extLst>
              <a:ext uri="{FF2B5EF4-FFF2-40B4-BE49-F238E27FC236}">
                <a16:creationId xmlns:a16="http://schemas.microsoft.com/office/drawing/2014/main" id="{3098FF8F-7564-FDE3-D230-BD9E241B1D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94" b="4198"/>
          <a:stretch/>
        </p:blipFill>
        <p:spPr bwMode="auto">
          <a:xfrm>
            <a:off x="14627764" y="6753276"/>
            <a:ext cx="2399688" cy="248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AAEAB71-3C65-4C63-1A79-C88B8C9A1925}"/>
              </a:ext>
            </a:extLst>
          </p:cNvPr>
          <p:cNvSpPr/>
          <p:nvPr/>
        </p:nvSpPr>
        <p:spPr>
          <a:xfrm rot="2348338">
            <a:off x="13186307" y="-179800"/>
            <a:ext cx="1967997" cy="119303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Freeform 2"/>
          <p:cNvSpPr/>
          <p:nvPr/>
        </p:nvSpPr>
        <p:spPr>
          <a:xfrm>
            <a:off x="13809058" y="-1102676"/>
            <a:ext cx="4478942" cy="4478942"/>
          </a:xfrm>
          <a:custGeom>
            <a:avLst/>
            <a:gdLst/>
            <a:ahLst/>
            <a:cxnLst/>
            <a:rect l="l" t="t" r="r" b="b"/>
            <a:pathLst>
              <a:path w="4478942" h="4478942">
                <a:moveTo>
                  <a:pt x="0" y="0"/>
                </a:moveTo>
                <a:lnTo>
                  <a:pt x="4478942" y="0"/>
                </a:lnTo>
                <a:lnTo>
                  <a:pt x="4478942" y="4478942"/>
                </a:lnTo>
                <a:lnTo>
                  <a:pt x="0" y="44789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766184" y="1290411"/>
            <a:ext cx="2746107" cy="2352635"/>
          </a:xfrm>
          <a:custGeom>
            <a:avLst/>
            <a:gdLst/>
            <a:ahLst/>
            <a:cxnLst/>
            <a:rect l="l" t="t" r="r" b="b"/>
            <a:pathLst>
              <a:path w="2746107" h="2352635">
                <a:moveTo>
                  <a:pt x="0" y="0"/>
                </a:moveTo>
                <a:lnTo>
                  <a:pt x="2746107" y="0"/>
                </a:lnTo>
                <a:lnTo>
                  <a:pt x="2746107" y="2352635"/>
                </a:lnTo>
                <a:lnTo>
                  <a:pt x="0" y="23526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9139238" y="4467425"/>
            <a:ext cx="9525" cy="121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7"/>
              </a:lnSpc>
              <a:spcBef>
                <a:spcPct val="0"/>
              </a:spcBef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1250603" y="5254280"/>
            <a:ext cx="12312997" cy="2487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47" lvl="1" indent="-377824" algn="l">
              <a:lnSpc>
                <a:spcPts val="6824"/>
              </a:lnSpc>
              <a:buFont typeface="Arial"/>
              <a:buChar char="•"/>
            </a:pP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 16: Peace, Justice and Strong Institutions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755647" lvl="1" indent="-377824" algn="l">
              <a:buFont typeface="Arial"/>
              <a:buChar char="•"/>
            </a:pP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Contribution:</a:t>
            </a:r>
            <a:b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AI to boost public safety, speed up law enforcement, and reduce crime—supporting stronger, data-driven justice systems.</a:t>
            </a:r>
            <a:endParaRPr lang="en-US" sz="3500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360072" y="609017"/>
            <a:ext cx="5431128" cy="891942"/>
            <a:chOff x="0" y="0"/>
            <a:chExt cx="6944584" cy="1189256"/>
          </a:xfrm>
        </p:grpSpPr>
        <p:sp>
          <p:nvSpPr>
            <p:cNvPr id="8" name="TextBox 8"/>
            <p:cNvSpPr txBox="1"/>
            <p:nvPr/>
          </p:nvSpPr>
          <p:spPr>
            <a:xfrm>
              <a:off x="0" y="-95250"/>
              <a:ext cx="6944584" cy="9901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203"/>
                </a:lnSpc>
                <a:spcBef>
                  <a:spcPct val="0"/>
                </a:spcBef>
              </a:pPr>
              <a:r>
                <a:rPr lang="en-US" sz="4430" dirty="0" err="1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HaCK</a:t>
              </a:r>
              <a:r>
                <a:rPr lang="en-US" sz="4430" dirty="0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     ELERATE’ 25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918233" y="-483044"/>
              <a:ext cx="882885" cy="1672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581"/>
                </a:lnSpc>
                <a:spcBef>
                  <a:spcPct val="0"/>
                </a:spcBef>
              </a:pPr>
              <a:r>
                <a:rPr lang="en-US" sz="7558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X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261027" y="3805713"/>
            <a:ext cx="3756422" cy="95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SDG GOALS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382036A-3DDD-2CFC-0314-19107A803732}"/>
              </a:ext>
            </a:extLst>
          </p:cNvPr>
          <p:cNvSpPr/>
          <p:nvPr/>
        </p:nvSpPr>
        <p:spPr>
          <a:xfrm rot="2348338">
            <a:off x="17306440" y="3415537"/>
            <a:ext cx="2387571" cy="119303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1AD253D-8C1B-DF16-2699-21E37542C4F8}"/>
              </a:ext>
            </a:extLst>
          </p:cNvPr>
          <p:cNvGrpSpPr/>
          <p:nvPr/>
        </p:nvGrpSpPr>
        <p:grpSpPr>
          <a:xfrm rot="5400000">
            <a:off x="-1681326" y="8747567"/>
            <a:ext cx="3299859" cy="3165681"/>
            <a:chOff x="-1818299" y="5474821"/>
            <a:chExt cx="3299859" cy="316568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1589930-AA5A-63FB-256E-322080BAA562}"/>
                </a:ext>
              </a:extLst>
            </p:cNvPr>
            <p:cNvSpPr/>
            <p:nvPr/>
          </p:nvSpPr>
          <p:spPr>
            <a:xfrm>
              <a:off x="-1818296" y="5474825"/>
              <a:ext cx="3299856" cy="3165676"/>
            </a:xfrm>
            <a:prstGeom prst="ellipse">
              <a:avLst/>
            </a:prstGeom>
            <a:solidFill>
              <a:srgbClr val="23BF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Partial Circle 22">
              <a:extLst>
                <a:ext uri="{FF2B5EF4-FFF2-40B4-BE49-F238E27FC236}">
                  <a16:creationId xmlns:a16="http://schemas.microsoft.com/office/drawing/2014/main" id="{23940DF1-B747-0DA1-E598-A2B900730FAB}"/>
                </a:ext>
              </a:extLst>
            </p:cNvPr>
            <p:cNvSpPr/>
            <p:nvPr/>
          </p:nvSpPr>
          <p:spPr>
            <a:xfrm>
              <a:off x="-1818297" y="5474825"/>
              <a:ext cx="3299855" cy="3165676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rgbClr val="136A9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4" name="Partial Circle 23">
              <a:extLst>
                <a:ext uri="{FF2B5EF4-FFF2-40B4-BE49-F238E27FC236}">
                  <a16:creationId xmlns:a16="http://schemas.microsoft.com/office/drawing/2014/main" id="{5122B4A5-4E83-11B9-B5D3-BA1F3E9C64E7}"/>
                </a:ext>
              </a:extLst>
            </p:cNvPr>
            <p:cNvSpPr/>
            <p:nvPr/>
          </p:nvSpPr>
          <p:spPr>
            <a:xfrm rot="16200000">
              <a:off x="-1751210" y="5407736"/>
              <a:ext cx="3165678" cy="3299853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5" name="Partial Circle 24">
              <a:extLst>
                <a:ext uri="{FF2B5EF4-FFF2-40B4-BE49-F238E27FC236}">
                  <a16:creationId xmlns:a16="http://schemas.microsoft.com/office/drawing/2014/main" id="{6D1AA2F8-D00C-F302-77D3-FF00920C02CD}"/>
                </a:ext>
              </a:extLst>
            </p:cNvPr>
            <p:cNvSpPr/>
            <p:nvPr/>
          </p:nvSpPr>
          <p:spPr>
            <a:xfrm rot="10800000">
              <a:off x="-1818299" y="5474821"/>
              <a:ext cx="3299856" cy="3165680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5089890-C474-155A-990B-60072D115B74}"/>
              </a:ext>
            </a:extLst>
          </p:cNvPr>
          <p:cNvSpPr/>
          <p:nvPr/>
        </p:nvSpPr>
        <p:spPr>
          <a:xfrm rot="2348338">
            <a:off x="14352924" y="1535773"/>
            <a:ext cx="3723124" cy="11930375"/>
          </a:xfrm>
          <a:prstGeom prst="rect">
            <a:avLst/>
          </a:prstGeom>
          <a:solidFill>
            <a:srgbClr val="136A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2" descr="Goal 16 Icon">
            <a:extLst>
              <a:ext uri="{FF2B5EF4-FFF2-40B4-BE49-F238E27FC236}">
                <a16:creationId xmlns:a16="http://schemas.microsoft.com/office/drawing/2014/main" id="{1F61D131-93BA-7014-4390-ECEB7DF1E7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94" b="4198"/>
          <a:stretch/>
        </p:blipFill>
        <p:spPr bwMode="auto">
          <a:xfrm>
            <a:off x="14627764" y="6753276"/>
            <a:ext cx="2399688" cy="248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C09B5F2-683B-E027-B18C-374A4E6B8830}"/>
              </a:ext>
            </a:extLst>
          </p:cNvPr>
          <p:cNvSpPr/>
          <p:nvPr/>
        </p:nvSpPr>
        <p:spPr>
          <a:xfrm rot="2348338">
            <a:off x="14549830" y="845123"/>
            <a:ext cx="1967997" cy="119303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3FF86A-FA6A-9BCE-63DC-877D49F67D03}"/>
              </a:ext>
            </a:extLst>
          </p:cNvPr>
          <p:cNvSpPr/>
          <p:nvPr/>
        </p:nvSpPr>
        <p:spPr>
          <a:xfrm rot="2348338">
            <a:off x="16033941" y="2185980"/>
            <a:ext cx="2387571" cy="119303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Freeform 2"/>
          <p:cNvSpPr/>
          <p:nvPr/>
        </p:nvSpPr>
        <p:spPr>
          <a:xfrm>
            <a:off x="13809058" y="-1102676"/>
            <a:ext cx="4478942" cy="4478942"/>
          </a:xfrm>
          <a:custGeom>
            <a:avLst/>
            <a:gdLst/>
            <a:ahLst/>
            <a:cxnLst/>
            <a:rect l="l" t="t" r="r" b="b"/>
            <a:pathLst>
              <a:path w="4478942" h="4478942">
                <a:moveTo>
                  <a:pt x="0" y="0"/>
                </a:moveTo>
                <a:lnTo>
                  <a:pt x="4478942" y="0"/>
                </a:lnTo>
                <a:lnTo>
                  <a:pt x="4478942" y="4478942"/>
                </a:lnTo>
                <a:lnTo>
                  <a:pt x="0" y="44789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3" name="Group 3"/>
          <p:cNvGrpSpPr/>
          <p:nvPr/>
        </p:nvGrpSpPr>
        <p:grpSpPr>
          <a:xfrm>
            <a:off x="360072" y="609017"/>
            <a:ext cx="5507328" cy="891942"/>
            <a:chOff x="0" y="0"/>
            <a:chExt cx="6944584" cy="1189256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0"/>
              <a:ext cx="6944584" cy="9901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203"/>
                </a:lnSpc>
                <a:spcBef>
                  <a:spcPct val="0"/>
                </a:spcBef>
              </a:pPr>
              <a:r>
                <a:rPr lang="en-US" sz="4430" dirty="0" err="1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HaCK</a:t>
              </a:r>
              <a:r>
                <a:rPr lang="en-US" sz="4430" dirty="0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     ELERATE’ 25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918233" y="-483044"/>
              <a:ext cx="882885" cy="1672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581"/>
                </a:lnSpc>
                <a:spcBef>
                  <a:spcPct val="0"/>
                </a:spcBef>
              </a:pPr>
              <a:r>
                <a:rPr lang="en-US" sz="7558">
                  <a:solidFill>
                    <a:srgbClr val="1B4F91"/>
                  </a:solidFill>
                  <a:latin typeface="Blanka"/>
                  <a:ea typeface="Blanka"/>
                  <a:cs typeface="Blanka"/>
                  <a:sym typeface="Blanka"/>
                </a:rPr>
                <a:t>X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39238" y="4467425"/>
            <a:ext cx="9525" cy="121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7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4991472" y="2057100"/>
            <a:ext cx="8295531" cy="95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RESEARCH &amp; REFERENCE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49889" y="3315543"/>
            <a:ext cx="13581055" cy="64338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4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https://scholar.google.com/scholar?hl=en&amp;as_sdt=0%2C5&amp;q=Smart+Policing+System+Using+AI+%26+Facial+Recognition&amp;btnG=</a:t>
            </a: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77823" lvl="1" algn="l">
              <a:lnSpc>
                <a:spcPts val="4199"/>
              </a:lnSpc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4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https://www.jcbi.org/index.php/Main/article/view/294</a:t>
            </a: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77823" lvl="1" algn="l">
              <a:lnSpc>
                <a:spcPts val="4199"/>
              </a:lnSpc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4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https://www.tandfonline.com/doi/full/10.1080/13600834.2021.1994220</a:t>
            </a: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4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https://ieeexplore.ieee.org/abstract/document/9452878/</a:t>
            </a: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4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https://github.com/Brijesh-M/Smart-Policing-Using-AI</a:t>
            </a: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755647" lvl="1" indent="-377824" algn="l">
              <a:lnSpc>
                <a:spcPts val="4199"/>
              </a:lnSpc>
              <a:buFont typeface="Arial"/>
              <a:buChar char="•"/>
            </a:pPr>
            <a:r>
              <a:rPr lang="en-US" sz="34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https://github.com/Arnav7418/Smart-Police-Assistance</a:t>
            </a:r>
            <a:endParaRPr lang="en-US" sz="34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C3F20E3-B071-E5C9-4AFC-4A2466BF2006}"/>
              </a:ext>
            </a:extLst>
          </p:cNvPr>
          <p:cNvGrpSpPr/>
          <p:nvPr/>
        </p:nvGrpSpPr>
        <p:grpSpPr>
          <a:xfrm rot="10800000">
            <a:off x="-1681326" y="8747567"/>
            <a:ext cx="3299859" cy="3165681"/>
            <a:chOff x="-1818299" y="5474821"/>
            <a:chExt cx="3299859" cy="316568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17BB9DC-78AA-CC3A-EC17-17D976B23E73}"/>
                </a:ext>
              </a:extLst>
            </p:cNvPr>
            <p:cNvSpPr/>
            <p:nvPr/>
          </p:nvSpPr>
          <p:spPr>
            <a:xfrm>
              <a:off x="-1818296" y="5474825"/>
              <a:ext cx="3299856" cy="3165676"/>
            </a:xfrm>
            <a:prstGeom prst="ellipse">
              <a:avLst/>
            </a:prstGeom>
            <a:solidFill>
              <a:srgbClr val="23BF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Partial Circle 10">
              <a:extLst>
                <a:ext uri="{FF2B5EF4-FFF2-40B4-BE49-F238E27FC236}">
                  <a16:creationId xmlns:a16="http://schemas.microsoft.com/office/drawing/2014/main" id="{6804D65C-B1A5-76FB-BC64-1E176E3B27D1}"/>
                </a:ext>
              </a:extLst>
            </p:cNvPr>
            <p:cNvSpPr/>
            <p:nvPr/>
          </p:nvSpPr>
          <p:spPr>
            <a:xfrm>
              <a:off x="-1818297" y="5474825"/>
              <a:ext cx="3299855" cy="3165676"/>
            </a:xfrm>
            <a:prstGeom prst="pie">
              <a:avLst>
                <a:gd name="adj1" fmla="val 10800000"/>
                <a:gd name="adj2" fmla="val 1620000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2" name="Partial Circle 11">
              <a:extLst>
                <a:ext uri="{FF2B5EF4-FFF2-40B4-BE49-F238E27FC236}">
                  <a16:creationId xmlns:a16="http://schemas.microsoft.com/office/drawing/2014/main" id="{2F72DDB5-7A78-2E74-B00D-AC1FB1CCE2EF}"/>
                </a:ext>
              </a:extLst>
            </p:cNvPr>
            <p:cNvSpPr/>
            <p:nvPr/>
          </p:nvSpPr>
          <p:spPr>
            <a:xfrm rot="16200000">
              <a:off x="-1751210" y="5407736"/>
              <a:ext cx="3165678" cy="3299853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3" name="Partial Circle 12">
              <a:extLst>
                <a:ext uri="{FF2B5EF4-FFF2-40B4-BE49-F238E27FC236}">
                  <a16:creationId xmlns:a16="http://schemas.microsoft.com/office/drawing/2014/main" id="{D504B65A-90A3-2CF9-E161-8FC762DB6F29}"/>
                </a:ext>
              </a:extLst>
            </p:cNvPr>
            <p:cNvSpPr/>
            <p:nvPr/>
          </p:nvSpPr>
          <p:spPr>
            <a:xfrm rot="10800000">
              <a:off x="-1818299" y="5474821"/>
              <a:ext cx="3299856" cy="3165680"/>
            </a:xfrm>
            <a:prstGeom prst="pie">
              <a:avLst>
                <a:gd name="adj1" fmla="val 10800000"/>
                <a:gd name="adj2" fmla="val 1620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1542</TotalTime>
  <Words>495</Words>
  <Application>Microsoft Office PowerPoint</Application>
  <PresentationFormat>Custom</PresentationFormat>
  <Paragraphs>70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Blanka</vt:lpstr>
      <vt:lpstr>Arial</vt:lpstr>
      <vt:lpstr>Times New Roman Bold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HackXelerate’25</dc:title>
  <cp:lastModifiedBy>Sri Shanth</cp:lastModifiedBy>
  <cp:revision>7</cp:revision>
  <dcterms:created xsi:type="dcterms:W3CDTF">2006-08-16T00:00:00Z</dcterms:created>
  <dcterms:modified xsi:type="dcterms:W3CDTF">2025-04-24T09:23:02Z</dcterms:modified>
  <dc:identifier>DAGkzaZsuuo</dc:identifier>
</cp:coreProperties>
</file>

<file path=docProps/thumbnail.jpeg>
</file>